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75" r:id="rId3"/>
    <p:sldId id="377" r:id="rId4"/>
    <p:sldId id="382" r:id="rId5"/>
    <p:sldId id="384" r:id="rId6"/>
    <p:sldId id="389" r:id="rId7"/>
    <p:sldId id="390" r:id="rId8"/>
    <p:sldId id="414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1CA4D"/>
    <a:srgbClr val="39B5E8"/>
    <a:srgbClr val="00A651"/>
    <a:srgbClr val="B4DE8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4660"/>
  </p:normalViewPr>
  <p:slideViewPr>
    <p:cSldViewPr>
      <p:cViewPr varScale="1">
        <p:scale>
          <a:sx n="147" d="100"/>
          <a:sy n="147" d="100"/>
        </p:scale>
        <p:origin x="-84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FBF65-8332-4522-8162-0636CBECB165}" type="doc">
      <dgm:prSet loTypeId="urn:microsoft.com/office/officeart/2005/8/layout/venn2" loCatId="relationship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DB391728-44E4-4251-896A-59FE2698F260}">
      <dgm:prSet phldrT="[Текст]"/>
      <dgm:spPr/>
      <dgm:t>
        <a:bodyPr/>
        <a:lstStyle/>
        <a:p>
          <a:r>
            <a:rPr lang="ru-RU" smtClean="0"/>
            <a:t>Региональный бюджет</a:t>
          </a:r>
          <a:endParaRPr lang="ru-RU" dirty="0"/>
        </a:p>
      </dgm:t>
    </dgm:pt>
    <dgm:pt modelId="{BAE5B029-F3B8-4621-A295-DBB3058F46E3}" type="parTrans" cxnId="{22E8ED6C-07C4-4AD8-8022-4DA434ACEECE}">
      <dgm:prSet/>
      <dgm:spPr/>
      <dgm:t>
        <a:bodyPr/>
        <a:lstStyle/>
        <a:p>
          <a:endParaRPr lang="ru-RU"/>
        </a:p>
      </dgm:t>
    </dgm:pt>
    <dgm:pt modelId="{DD93DB57-6AA4-4ECD-8348-5D584CB7DDD4}" type="sibTrans" cxnId="{22E8ED6C-07C4-4AD8-8022-4DA434ACEECE}">
      <dgm:prSet/>
      <dgm:spPr/>
      <dgm:t>
        <a:bodyPr/>
        <a:lstStyle/>
        <a:p>
          <a:endParaRPr lang="ru-RU"/>
        </a:p>
      </dgm:t>
    </dgm:pt>
    <dgm:pt modelId="{B8DD35D5-DF9F-4CFA-8D36-A510F180C5A3}">
      <dgm:prSet phldrT="[Текст]"/>
      <dgm:spPr/>
      <dgm:t>
        <a:bodyPr/>
        <a:lstStyle/>
        <a:p>
          <a:r>
            <a:rPr lang="ru-RU" smtClean="0"/>
            <a:t>Вклад населения</a:t>
          </a:r>
          <a:endParaRPr lang="ru-RU" dirty="0"/>
        </a:p>
      </dgm:t>
    </dgm:pt>
    <dgm:pt modelId="{B147096E-E4B5-4F4D-B2F2-63B9F042C09B}" type="parTrans" cxnId="{B3C61671-FCE4-477C-9998-A980F53F1D87}">
      <dgm:prSet/>
      <dgm:spPr/>
      <dgm:t>
        <a:bodyPr/>
        <a:lstStyle/>
        <a:p>
          <a:endParaRPr lang="ru-RU"/>
        </a:p>
      </dgm:t>
    </dgm:pt>
    <dgm:pt modelId="{56794ECB-7E00-408E-BA3C-7B5A2678E0A4}" type="sibTrans" cxnId="{B3C61671-FCE4-477C-9998-A980F53F1D87}">
      <dgm:prSet/>
      <dgm:spPr/>
      <dgm:t>
        <a:bodyPr/>
        <a:lstStyle/>
        <a:p>
          <a:endParaRPr lang="ru-RU"/>
        </a:p>
      </dgm:t>
    </dgm:pt>
    <dgm:pt modelId="{2C8B3090-4CB4-48AE-9EF0-2D2FB00D77A3}">
      <dgm:prSet phldrT="[Текст]"/>
      <dgm:spPr/>
      <dgm:t>
        <a:bodyPr/>
        <a:lstStyle/>
        <a:p>
          <a:r>
            <a:rPr lang="ru-RU" smtClean="0"/>
            <a:t>Местный бюджет</a:t>
          </a:r>
          <a:endParaRPr lang="ru-RU" dirty="0"/>
        </a:p>
      </dgm:t>
    </dgm:pt>
    <dgm:pt modelId="{5B7F3CC1-3557-47E3-B259-55A703655FB1}" type="parTrans" cxnId="{71E47798-0C1C-4DBB-A5E1-14C681693DEC}">
      <dgm:prSet/>
      <dgm:spPr/>
      <dgm:t>
        <a:bodyPr/>
        <a:lstStyle/>
        <a:p>
          <a:endParaRPr lang="ru-RU"/>
        </a:p>
      </dgm:t>
    </dgm:pt>
    <dgm:pt modelId="{B7C6E915-7F88-4471-8490-D1511FB0BF78}" type="sibTrans" cxnId="{71E47798-0C1C-4DBB-A5E1-14C681693DEC}">
      <dgm:prSet/>
      <dgm:spPr/>
      <dgm:t>
        <a:bodyPr/>
        <a:lstStyle/>
        <a:p>
          <a:endParaRPr lang="ru-RU"/>
        </a:p>
      </dgm:t>
    </dgm:pt>
    <dgm:pt modelId="{A4C565E8-DA90-45B4-915F-4446E6B0D3F3}">
      <dgm:prSet phldrT="[Текст]"/>
      <dgm:spPr/>
      <dgm:t>
        <a:bodyPr/>
        <a:lstStyle/>
        <a:p>
          <a:r>
            <a:rPr lang="ru-RU" smtClean="0"/>
            <a:t>Спонсорская помощь</a:t>
          </a:r>
          <a:endParaRPr lang="ru-RU" dirty="0"/>
        </a:p>
      </dgm:t>
    </dgm:pt>
    <dgm:pt modelId="{FD78C521-A3E1-4490-93D7-2A2D28E2582B}" type="parTrans" cxnId="{CDDF71C2-6203-46AF-991D-01003C5B854B}">
      <dgm:prSet/>
      <dgm:spPr/>
      <dgm:t>
        <a:bodyPr/>
        <a:lstStyle/>
        <a:p>
          <a:endParaRPr lang="ru-RU"/>
        </a:p>
      </dgm:t>
    </dgm:pt>
    <dgm:pt modelId="{0D0E4840-5539-48BA-ABA6-F170270E11B3}" type="sibTrans" cxnId="{CDDF71C2-6203-46AF-991D-01003C5B854B}">
      <dgm:prSet/>
      <dgm:spPr/>
      <dgm:t>
        <a:bodyPr/>
        <a:lstStyle/>
        <a:p>
          <a:endParaRPr lang="ru-RU"/>
        </a:p>
      </dgm:t>
    </dgm:pt>
    <dgm:pt modelId="{0A85D003-0F8D-4F7E-87BE-DDA41287A756}" type="pres">
      <dgm:prSet presAssocID="{BFAFBF65-8332-4522-8162-0636CBECB16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742DF0-3E04-4748-91EE-A75F1ED8E71F}" type="pres">
      <dgm:prSet presAssocID="{BFAFBF65-8332-4522-8162-0636CBECB165}" presName="comp1" presStyleCnt="0"/>
      <dgm:spPr/>
      <dgm:t>
        <a:bodyPr/>
        <a:lstStyle/>
        <a:p>
          <a:endParaRPr lang="ru-RU"/>
        </a:p>
      </dgm:t>
    </dgm:pt>
    <dgm:pt modelId="{80D5109B-BC5A-42FB-84A9-212AFF9E0DED}" type="pres">
      <dgm:prSet presAssocID="{BFAFBF65-8332-4522-8162-0636CBECB165}" presName="circle1" presStyleLbl="node1" presStyleIdx="0" presStyleCnt="4" custLinFactNeighborX="-5972" custLinFactNeighborY="2483"/>
      <dgm:spPr/>
      <dgm:t>
        <a:bodyPr/>
        <a:lstStyle/>
        <a:p>
          <a:endParaRPr lang="ru-RU"/>
        </a:p>
      </dgm:t>
    </dgm:pt>
    <dgm:pt modelId="{9B20A875-FD48-4E4B-82AB-32B8588241D1}" type="pres">
      <dgm:prSet presAssocID="{BFAFBF65-8332-4522-8162-0636CBECB165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2D944A-BC52-4BCE-AE1A-54AEC97A3E35}" type="pres">
      <dgm:prSet presAssocID="{BFAFBF65-8332-4522-8162-0636CBECB165}" presName="comp2" presStyleCnt="0"/>
      <dgm:spPr/>
      <dgm:t>
        <a:bodyPr/>
        <a:lstStyle/>
        <a:p>
          <a:endParaRPr lang="ru-RU"/>
        </a:p>
      </dgm:t>
    </dgm:pt>
    <dgm:pt modelId="{B0F2F723-6A04-47CC-B15C-1E593D17A737}" type="pres">
      <dgm:prSet presAssocID="{BFAFBF65-8332-4522-8162-0636CBECB165}" presName="circle2" presStyleLbl="node1" presStyleIdx="1" presStyleCnt="4" custLinFactNeighborX="-5385" custLinFactNeighborY="-1947"/>
      <dgm:spPr/>
      <dgm:t>
        <a:bodyPr/>
        <a:lstStyle/>
        <a:p>
          <a:endParaRPr lang="ru-RU"/>
        </a:p>
      </dgm:t>
    </dgm:pt>
    <dgm:pt modelId="{57014DFE-CD27-43E9-906C-05785554D5DF}" type="pres">
      <dgm:prSet presAssocID="{BFAFBF65-8332-4522-8162-0636CBECB165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DDEF1-2B54-46A9-A4CE-4A17B628FEAB}" type="pres">
      <dgm:prSet presAssocID="{BFAFBF65-8332-4522-8162-0636CBECB165}" presName="comp3" presStyleCnt="0"/>
      <dgm:spPr/>
      <dgm:t>
        <a:bodyPr/>
        <a:lstStyle/>
        <a:p>
          <a:endParaRPr lang="ru-RU"/>
        </a:p>
      </dgm:t>
    </dgm:pt>
    <dgm:pt modelId="{7603DD7B-4573-4D95-A4FE-4363569882F5}" type="pres">
      <dgm:prSet presAssocID="{BFAFBF65-8332-4522-8162-0636CBECB165}" presName="circle3" presStyleLbl="node1" presStyleIdx="2" presStyleCnt="4"/>
      <dgm:spPr/>
      <dgm:t>
        <a:bodyPr/>
        <a:lstStyle/>
        <a:p>
          <a:endParaRPr lang="ru-RU"/>
        </a:p>
      </dgm:t>
    </dgm:pt>
    <dgm:pt modelId="{92AFAF94-EFDA-4213-8FD5-EA05F0AB2728}" type="pres">
      <dgm:prSet presAssocID="{BFAFBF65-8332-4522-8162-0636CBECB165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41287-C01C-4727-B791-71D492538D45}" type="pres">
      <dgm:prSet presAssocID="{BFAFBF65-8332-4522-8162-0636CBECB165}" presName="comp4" presStyleCnt="0"/>
      <dgm:spPr/>
      <dgm:t>
        <a:bodyPr/>
        <a:lstStyle/>
        <a:p>
          <a:endParaRPr lang="ru-RU"/>
        </a:p>
      </dgm:t>
    </dgm:pt>
    <dgm:pt modelId="{E37FFD60-B94D-4291-AFC9-0281129C743F}" type="pres">
      <dgm:prSet presAssocID="{BFAFBF65-8332-4522-8162-0636CBECB165}" presName="circle4" presStyleLbl="node1" presStyleIdx="3" presStyleCnt="4"/>
      <dgm:spPr/>
      <dgm:t>
        <a:bodyPr/>
        <a:lstStyle/>
        <a:p>
          <a:endParaRPr lang="ru-RU"/>
        </a:p>
      </dgm:t>
    </dgm:pt>
    <dgm:pt modelId="{88FAEFF3-C308-4A0F-8FDC-F6C03EE5D729}" type="pres">
      <dgm:prSet presAssocID="{BFAFBF65-8332-4522-8162-0636CBECB165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E47798-0C1C-4DBB-A5E1-14C681693DEC}" srcId="{BFAFBF65-8332-4522-8162-0636CBECB165}" destId="{2C8B3090-4CB4-48AE-9EF0-2D2FB00D77A3}" srcOrd="1" destOrd="0" parTransId="{5B7F3CC1-3557-47E3-B259-55A703655FB1}" sibTransId="{B7C6E915-7F88-4471-8490-D1511FB0BF78}"/>
    <dgm:cxn modelId="{9744BDC5-F858-426C-BEE9-FE9381B85424}" type="presOf" srcId="{BFAFBF65-8332-4522-8162-0636CBECB165}" destId="{0A85D003-0F8D-4F7E-87BE-DDA41287A756}" srcOrd="0" destOrd="0" presId="urn:microsoft.com/office/officeart/2005/8/layout/venn2"/>
    <dgm:cxn modelId="{CDDF71C2-6203-46AF-991D-01003C5B854B}" srcId="{BFAFBF65-8332-4522-8162-0636CBECB165}" destId="{A4C565E8-DA90-45B4-915F-4446E6B0D3F3}" srcOrd="2" destOrd="0" parTransId="{FD78C521-A3E1-4490-93D7-2A2D28E2582B}" sibTransId="{0D0E4840-5539-48BA-ABA6-F170270E11B3}"/>
    <dgm:cxn modelId="{D531FAC0-A3DE-4B0B-80D3-120EC0B3647E}" type="presOf" srcId="{B8DD35D5-DF9F-4CFA-8D36-A510F180C5A3}" destId="{E37FFD60-B94D-4291-AFC9-0281129C743F}" srcOrd="0" destOrd="0" presId="urn:microsoft.com/office/officeart/2005/8/layout/venn2"/>
    <dgm:cxn modelId="{75ED6447-4E60-4CC9-9402-4478D3C85721}" type="presOf" srcId="{B8DD35D5-DF9F-4CFA-8D36-A510F180C5A3}" destId="{88FAEFF3-C308-4A0F-8FDC-F6C03EE5D729}" srcOrd="1" destOrd="0" presId="urn:microsoft.com/office/officeart/2005/8/layout/venn2"/>
    <dgm:cxn modelId="{22E8ED6C-07C4-4AD8-8022-4DA434ACEECE}" srcId="{BFAFBF65-8332-4522-8162-0636CBECB165}" destId="{DB391728-44E4-4251-896A-59FE2698F260}" srcOrd="0" destOrd="0" parTransId="{BAE5B029-F3B8-4621-A295-DBB3058F46E3}" sibTransId="{DD93DB57-6AA4-4ECD-8348-5D584CB7DDD4}"/>
    <dgm:cxn modelId="{B3C61671-FCE4-477C-9998-A980F53F1D87}" srcId="{BFAFBF65-8332-4522-8162-0636CBECB165}" destId="{B8DD35D5-DF9F-4CFA-8D36-A510F180C5A3}" srcOrd="3" destOrd="0" parTransId="{B147096E-E4B5-4F4D-B2F2-63B9F042C09B}" sibTransId="{56794ECB-7E00-408E-BA3C-7B5A2678E0A4}"/>
    <dgm:cxn modelId="{9FBCABB6-E6E7-48FF-974D-72DC6E8F81C3}" type="presOf" srcId="{2C8B3090-4CB4-48AE-9EF0-2D2FB00D77A3}" destId="{57014DFE-CD27-43E9-906C-05785554D5DF}" srcOrd="1" destOrd="0" presId="urn:microsoft.com/office/officeart/2005/8/layout/venn2"/>
    <dgm:cxn modelId="{F0854A8C-1B15-485E-A196-3BF7D2168711}" type="presOf" srcId="{A4C565E8-DA90-45B4-915F-4446E6B0D3F3}" destId="{92AFAF94-EFDA-4213-8FD5-EA05F0AB2728}" srcOrd="1" destOrd="0" presId="urn:microsoft.com/office/officeart/2005/8/layout/venn2"/>
    <dgm:cxn modelId="{5947C865-BB38-4573-97BD-FB8C0249C1A7}" type="presOf" srcId="{A4C565E8-DA90-45B4-915F-4446E6B0D3F3}" destId="{7603DD7B-4573-4D95-A4FE-4363569882F5}" srcOrd="0" destOrd="0" presId="urn:microsoft.com/office/officeart/2005/8/layout/venn2"/>
    <dgm:cxn modelId="{E893BF8D-E701-4714-88DA-2B05927E3352}" type="presOf" srcId="{2C8B3090-4CB4-48AE-9EF0-2D2FB00D77A3}" destId="{B0F2F723-6A04-47CC-B15C-1E593D17A737}" srcOrd="0" destOrd="0" presId="urn:microsoft.com/office/officeart/2005/8/layout/venn2"/>
    <dgm:cxn modelId="{0A42DCDF-C4B4-4C9F-99C9-A77B175C0317}" type="presOf" srcId="{DB391728-44E4-4251-896A-59FE2698F260}" destId="{80D5109B-BC5A-42FB-84A9-212AFF9E0DED}" srcOrd="0" destOrd="0" presId="urn:microsoft.com/office/officeart/2005/8/layout/venn2"/>
    <dgm:cxn modelId="{07A39077-9F78-4E03-A3A1-1E5B6468771B}" type="presOf" srcId="{DB391728-44E4-4251-896A-59FE2698F260}" destId="{9B20A875-FD48-4E4B-82AB-32B8588241D1}" srcOrd="1" destOrd="0" presId="urn:microsoft.com/office/officeart/2005/8/layout/venn2"/>
    <dgm:cxn modelId="{C92BAA36-08A6-4C3F-BDF1-08D0DBD058EA}" type="presParOf" srcId="{0A85D003-0F8D-4F7E-87BE-DDA41287A756}" destId="{86742DF0-3E04-4748-91EE-A75F1ED8E71F}" srcOrd="0" destOrd="0" presId="urn:microsoft.com/office/officeart/2005/8/layout/venn2"/>
    <dgm:cxn modelId="{9B9ADE66-222C-4AE0-AF39-D3273C7A042A}" type="presParOf" srcId="{86742DF0-3E04-4748-91EE-A75F1ED8E71F}" destId="{80D5109B-BC5A-42FB-84A9-212AFF9E0DED}" srcOrd="0" destOrd="0" presId="urn:microsoft.com/office/officeart/2005/8/layout/venn2"/>
    <dgm:cxn modelId="{954C29C5-DEE4-44D2-97C4-6AC5FCC6CF79}" type="presParOf" srcId="{86742DF0-3E04-4748-91EE-A75F1ED8E71F}" destId="{9B20A875-FD48-4E4B-82AB-32B8588241D1}" srcOrd="1" destOrd="0" presId="urn:microsoft.com/office/officeart/2005/8/layout/venn2"/>
    <dgm:cxn modelId="{C8BE854C-DB94-4392-95F7-75AC18CBA7EA}" type="presParOf" srcId="{0A85D003-0F8D-4F7E-87BE-DDA41287A756}" destId="{852D944A-BC52-4BCE-AE1A-54AEC97A3E35}" srcOrd="1" destOrd="0" presId="urn:microsoft.com/office/officeart/2005/8/layout/venn2"/>
    <dgm:cxn modelId="{9C49271F-A8F8-41E3-B893-6C4AC8A43D28}" type="presParOf" srcId="{852D944A-BC52-4BCE-AE1A-54AEC97A3E35}" destId="{B0F2F723-6A04-47CC-B15C-1E593D17A737}" srcOrd="0" destOrd="0" presId="urn:microsoft.com/office/officeart/2005/8/layout/venn2"/>
    <dgm:cxn modelId="{1CFC9080-A9C9-4CE9-8133-93B6CD30474C}" type="presParOf" srcId="{852D944A-BC52-4BCE-AE1A-54AEC97A3E35}" destId="{57014DFE-CD27-43E9-906C-05785554D5DF}" srcOrd="1" destOrd="0" presId="urn:microsoft.com/office/officeart/2005/8/layout/venn2"/>
    <dgm:cxn modelId="{F9605EC5-8DF5-454B-BFE4-E81C21640295}" type="presParOf" srcId="{0A85D003-0F8D-4F7E-87BE-DDA41287A756}" destId="{B4DDDEF1-2B54-46A9-A4CE-4A17B628FEAB}" srcOrd="2" destOrd="0" presId="urn:microsoft.com/office/officeart/2005/8/layout/venn2"/>
    <dgm:cxn modelId="{2E933CAF-74C3-497A-9ACB-5BE961AF2293}" type="presParOf" srcId="{B4DDDEF1-2B54-46A9-A4CE-4A17B628FEAB}" destId="{7603DD7B-4573-4D95-A4FE-4363569882F5}" srcOrd="0" destOrd="0" presId="urn:microsoft.com/office/officeart/2005/8/layout/venn2"/>
    <dgm:cxn modelId="{E5E7D2B9-5C8E-436B-9A17-7D8770310D88}" type="presParOf" srcId="{B4DDDEF1-2B54-46A9-A4CE-4A17B628FEAB}" destId="{92AFAF94-EFDA-4213-8FD5-EA05F0AB2728}" srcOrd="1" destOrd="0" presId="urn:microsoft.com/office/officeart/2005/8/layout/venn2"/>
    <dgm:cxn modelId="{5440146A-955D-490E-B02E-755D0076E458}" type="presParOf" srcId="{0A85D003-0F8D-4F7E-87BE-DDA41287A756}" destId="{33741287-C01C-4727-B791-71D492538D45}" srcOrd="3" destOrd="0" presId="urn:microsoft.com/office/officeart/2005/8/layout/venn2"/>
    <dgm:cxn modelId="{5DC3C3E9-FBCC-4DB3-89D6-651AD6715EEF}" type="presParOf" srcId="{33741287-C01C-4727-B791-71D492538D45}" destId="{E37FFD60-B94D-4291-AFC9-0281129C743F}" srcOrd="0" destOrd="0" presId="urn:microsoft.com/office/officeart/2005/8/layout/venn2"/>
    <dgm:cxn modelId="{8AC016F9-4B79-4E1C-A261-2382D7CC9EA4}" type="presParOf" srcId="{33741287-C01C-4727-B791-71D492538D45}" destId="{88FAEFF3-C308-4A0F-8FDC-F6C03EE5D72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D5109B-BC5A-42FB-84A9-212AFF9E0DED}">
      <dsp:nvSpPr>
        <dsp:cNvPr id="0" name=""/>
        <dsp:cNvSpPr/>
      </dsp:nvSpPr>
      <dsp:spPr>
        <a:xfrm>
          <a:off x="1767677" y="0"/>
          <a:ext cx="4248472" cy="424847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Региональный бюджет</a:t>
          </a:r>
          <a:endParaRPr lang="ru-RU" sz="1200" kern="1200" dirty="0"/>
        </a:p>
      </dsp:txBody>
      <dsp:txXfrm>
        <a:off x="3297976" y="212423"/>
        <a:ext cx="1187872" cy="637270"/>
      </dsp:txXfrm>
    </dsp:sp>
    <dsp:sp modelId="{B0F2F723-6A04-47CC-B15C-1E593D17A737}">
      <dsp:nvSpPr>
        <dsp:cNvPr id="0" name=""/>
        <dsp:cNvSpPr/>
      </dsp:nvSpPr>
      <dsp:spPr>
        <a:xfrm>
          <a:off x="2263219" y="783520"/>
          <a:ext cx="3398777" cy="339877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Местный бюджет</a:t>
          </a:r>
          <a:endParaRPr lang="ru-RU" sz="1200" kern="1200" dirty="0"/>
        </a:p>
      </dsp:txBody>
      <dsp:txXfrm>
        <a:off x="3368671" y="987446"/>
        <a:ext cx="1187872" cy="611779"/>
      </dsp:txXfrm>
    </dsp:sp>
    <dsp:sp modelId="{7603DD7B-4573-4D95-A4FE-4363569882F5}">
      <dsp:nvSpPr>
        <dsp:cNvPr id="0" name=""/>
        <dsp:cNvSpPr/>
      </dsp:nvSpPr>
      <dsp:spPr>
        <a:xfrm>
          <a:off x="2871090" y="1699388"/>
          <a:ext cx="2549083" cy="254908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Спонсорская помощь</a:t>
          </a:r>
          <a:endParaRPr lang="ru-RU" sz="1200" kern="1200" dirty="0"/>
        </a:p>
      </dsp:txBody>
      <dsp:txXfrm>
        <a:off x="3551695" y="1890570"/>
        <a:ext cx="1187872" cy="573543"/>
      </dsp:txXfrm>
    </dsp:sp>
    <dsp:sp modelId="{E37FFD60-B94D-4291-AFC9-0281129C743F}">
      <dsp:nvSpPr>
        <dsp:cNvPr id="0" name=""/>
        <dsp:cNvSpPr/>
      </dsp:nvSpPr>
      <dsp:spPr>
        <a:xfrm>
          <a:off x="3295937" y="2549083"/>
          <a:ext cx="1699388" cy="169938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Вклад населения</a:t>
          </a:r>
          <a:endParaRPr lang="ru-RU" sz="1200" kern="1200" dirty="0"/>
        </a:p>
      </dsp:txBody>
      <dsp:txXfrm>
        <a:off x="3544807" y="2973930"/>
        <a:ext cx="1201649" cy="849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C062F-83B9-4C90-9B9C-122CE84959BE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F8996-7AC2-42D9-8EAD-77BD6AD076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0459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F8996-7AC2-42D9-8EAD-77BD6AD0760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41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3BA1A-8926-4C41-AE7F-9D89EF9560F5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409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92A72-D11F-47FE-ABCC-304C399F7BAF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56577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92A72-D11F-47FE-ABCC-304C399F7BAF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255042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92A72-D11F-47FE-ABCC-304C399F7BAF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190926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92A72-D11F-47FE-ABCC-304C399F7BAF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613731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92A72-D11F-47FE-ABCC-304C399F7BAF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108069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709A5-7989-4095-9BA0-46758CFF498A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6335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997-75C5-492D-80B7-3428F718F5C4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668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1F78-8C68-409E-94E1-D5A411BB05AA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285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B9FD-0684-4618-87E2-6337F608A41B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83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52C7-48BC-4C0E-A3EA-261C2B0DFCFE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131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EC84-5ECF-49BC-B154-27A9C45D6FCB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823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5EE0-9567-4BE7-9DFD-1A6153C94F89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265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47A8-41F4-4043-9B91-EBA179985035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692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FE56-4E6A-4AF3-8B2B-3129A5BA5833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406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01F0-44F5-4F7B-A5AC-0853117F8248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735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92A72-D11F-47FE-ABCC-304C399F7BAF}" type="datetime1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4CB8345-EC9A-4631-8DA7-0545DFA1DC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285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14282" y="-71456"/>
            <a:ext cx="8572560" cy="5805264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3600" b="1" dirty="0" smtClean="0">
                <a:latin typeface="Batang" pitchFamily="18" charset="-127"/>
                <a:ea typeface="Batang" pitchFamily="18" charset="-127"/>
              </a:rPr>
              <a:t>О реализации проекта «Инициативное </a:t>
            </a:r>
            <a:r>
              <a:rPr lang="ru-RU" sz="3600" b="1" dirty="0" err="1" smtClean="0">
                <a:latin typeface="Batang" pitchFamily="18" charset="-127"/>
                <a:ea typeface="Batang" pitchFamily="18" charset="-127"/>
              </a:rPr>
              <a:t>бюджетирование</a:t>
            </a:r>
            <a:r>
              <a:rPr lang="ru-RU" sz="3600" b="1" dirty="0" smtClean="0">
                <a:latin typeface="Batang" pitchFamily="18" charset="-127"/>
                <a:ea typeface="Batang" pitchFamily="18" charset="-127"/>
              </a:rPr>
              <a:t> на территории муниципального образования </a:t>
            </a:r>
            <a:r>
              <a:rPr lang="ru-RU" sz="3600" b="1" dirty="0" err="1" smtClean="0">
                <a:latin typeface="Batang" pitchFamily="18" charset="-127"/>
                <a:ea typeface="Batang" pitchFamily="18" charset="-127"/>
              </a:rPr>
              <a:t>Красночабанский</a:t>
            </a:r>
            <a:r>
              <a:rPr lang="ru-RU" sz="3600" b="1" dirty="0" smtClean="0">
                <a:latin typeface="Batang" pitchFamily="18" charset="-127"/>
                <a:ea typeface="Batang" pitchFamily="18" charset="-127"/>
              </a:rPr>
              <a:t> сельсовет»</a:t>
            </a:r>
            <a:r>
              <a:rPr lang="ru-RU" sz="3000" b="1" dirty="0" smtClean="0">
                <a:ln w="19050">
                  <a:solidFill>
                    <a:schemeClr val="tx1"/>
                  </a:solidFill>
                </a:ln>
                <a:solidFill>
                  <a:srgbClr val="B4DE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000" b="1" dirty="0" smtClean="0">
                <a:ln w="19050">
                  <a:solidFill>
                    <a:schemeClr val="tx1"/>
                  </a:solidFill>
                </a:ln>
                <a:solidFill>
                  <a:srgbClr val="B4DE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ln w="19050">
                  <a:solidFill>
                    <a:schemeClr val="tx1"/>
                  </a:solidFill>
                </a:ln>
                <a:solidFill>
                  <a:srgbClr val="B4DE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>
                <a:ln w="19050">
                  <a:solidFill>
                    <a:schemeClr val="tx1"/>
                  </a:solidFill>
                </a:ln>
                <a:solidFill>
                  <a:srgbClr val="B4DE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ИНИЦИАТИВА – путь к успеху!</a:t>
            </a:r>
            <a:br>
              <a:rPr lang="ru-RU" sz="3200" b="1" dirty="0" smtClean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800" b="1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4731990"/>
            <a:ext cx="9144000" cy="404664"/>
          </a:xfrm>
          <a:prstGeom prst="rect">
            <a:avLst/>
          </a:prstGeom>
          <a:ln w="9525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i="0" u="none" strike="noStrike" kern="1200" cap="none" spc="0" normalizeH="0" baseline="0" noProof="0" dirty="0" smtClean="0">
              <a:ln w="12700">
                <a:solidFill>
                  <a:schemeClr val="tx1"/>
                </a:solidFill>
              </a:ln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i="0" u="none" strike="noStrike" kern="1200" cap="none" spc="0" normalizeH="0" baseline="0" noProof="0" dirty="0" smtClean="0">
              <a:ln w="12700">
                <a:solidFill>
                  <a:schemeClr val="tx1"/>
                </a:solidFill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39552" y="0"/>
            <a:ext cx="3240360" cy="542925"/>
          </a:xfrm>
          <a:prstGeom prst="rect">
            <a:avLst/>
          </a:prstGeom>
          <a:ln w="9525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endParaRPr lang="ru-RU" sz="1400" dirty="0">
              <a:ln w="12700">
                <a:solidFill>
                  <a:schemeClr val="tx1"/>
                </a:solidFill>
              </a:ln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1" name="Прямоугольник с двумя скругленными соседними углами 10"/>
          <p:cNvSpPr/>
          <p:nvPr/>
        </p:nvSpPr>
        <p:spPr>
          <a:xfrm>
            <a:off x="251519" y="106157"/>
            <a:ext cx="6768754" cy="723527"/>
          </a:xfrm>
          <a:prstGeom prst="round2Same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Нормативные правовые акты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1519" y="1205604"/>
            <a:ext cx="498547" cy="17261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592" y="1205604"/>
            <a:ext cx="6192688" cy="17261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Оренбургской области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14.11.2016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851-пп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на территории Оренбургской области проектов развития сельских поселений муниципальных районов Оренбургской области, основанных на местных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инициативах»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1518" y="3188374"/>
            <a:ext cx="498548" cy="144539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55793" y="3188374"/>
            <a:ext cx="6236487" cy="144539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Минфина области </a:t>
            </a:r>
            <a:r>
              <a:rPr lang="ru-RU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19.12.2016 № 201</a:t>
            </a:r>
          </a:p>
          <a:p>
            <a:pPr algn="ctr"/>
            <a:r>
              <a:rPr lang="ru-RU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вопросах реализации проектов развития сельских поселений муниципальных районов Оренбургской области, основанных на местных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инициативах»</a:t>
            </a:r>
            <a:endParaRPr lang="ru-RU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22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1491"/>
            <a:ext cx="7632848" cy="1304124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 конкурсного отбора –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финансов Оренбургской области осуществляет: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887664"/>
            <a:ext cx="2133600" cy="273844"/>
          </a:xfrm>
        </p:spPr>
        <p:txBody>
          <a:bodyPr/>
          <a:lstStyle/>
          <a:p>
            <a:fld id="{D4CB8345-EC9A-4631-8DA7-0545DFA1DCB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837918"/>
            <a:ext cx="4291980" cy="64294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2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на конкурс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68833" y="2730424"/>
            <a:ext cx="6069856" cy="99345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2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Проверку конкурсных документов и соответствие критериев отбора проекта и конкурсной документации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68833" y="3926414"/>
            <a:ext cx="5634950" cy="85725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2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проектов (в соответствии с методикой балльной оценки)</a:t>
            </a:r>
          </a:p>
        </p:txBody>
      </p:sp>
      <p:sp>
        <p:nvSpPr>
          <p:cNvPr id="5" name="Стрелка вправо с вырезом 4"/>
          <p:cNvSpPr/>
          <p:nvPr/>
        </p:nvSpPr>
        <p:spPr>
          <a:xfrm>
            <a:off x="196086" y="1895100"/>
            <a:ext cx="576064" cy="50576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/>
          <p:cNvSpPr/>
          <p:nvPr/>
        </p:nvSpPr>
        <p:spPr>
          <a:xfrm>
            <a:off x="196086" y="2889654"/>
            <a:ext cx="576064" cy="50576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196086" y="3951883"/>
            <a:ext cx="576064" cy="50576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967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xmlns="" val="1690319138"/>
              </p:ext>
            </p:extLst>
          </p:nvPr>
        </p:nvGraphicFramePr>
        <p:xfrm>
          <a:off x="-1764704" y="889601"/>
          <a:ext cx="829126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>
          <a:xfrm>
            <a:off x="0" y="61214"/>
            <a:ext cx="7020272" cy="732942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Источники финансирования проектов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инициативного бюджетирования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(конкурсный отбор проектов на региональном уровне)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90256" y="2043810"/>
            <a:ext cx="3286148" cy="78581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Сельские поселения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lvl="0" algn="ctr">
              <a:spcBef>
                <a:spcPct val="0"/>
              </a:spcBef>
            </a:pPr>
            <a:r>
              <a:rPr lang="en-US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0 % (минимум)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884514"/>
            <a:ext cx="3286148" cy="78581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Население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 lvl="0" algn="ctr">
              <a:spcBef>
                <a:spcPct val="0"/>
              </a:spcBef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% (минимум)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90256" y="1170333"/>
            <a:ext cx="3293197" cy="78581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Субсидия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1 млн. рублей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90256" y="2964162"/>
            <a:ext cx="3286148" cy="78581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Спонсоры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минимальный уровень не 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устанавливается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3510136" y="2500811"/>
            <a:ext cx="1080120" cy="2880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471733" y="1594970"/>
            <a:ext cx="1118523" cy="2880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347864" y="3363747"/>
            <a:ext cx="1224136" cy="2880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131840" y="4100619"/>
            <a:ext cx="1440160" cy="2880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572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35"/>
          <p:cNvSpPr>
            <a:spLocks noChangeArrowheads="1"/>
          </p:cNvSpPr>
          <p:nvPr/>
        </p:nvSpPr>
        <p:spPr bwMode="auto">
          <a:xfrm flipH="1">
            <a:off x="4596848" y="4086754"/>
            <a:ext cx="714375" cy="442913"/>
          </a:xfrm>
          <a:prstGeom prst="rightArrow">
            <a:avLst>
              <a:gd name="adj1" fmla="val 50000"/>
              <a:gd name="adj2" fmla="val 37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8692" tIns="24346" rIns="48692" bIns="24346" anchor="ctr"/>
          <a:lstStyle/>
          <a:p>
            <a:pPr>
              <a:defRPr/>
            </a:pPr>
            <a:endParaRPr lang="ru-RU" sz="135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8" name="AutoShape 35"/>
          <p:cNvSpPr>
            <a:spLocks noChangeArrowheads="1"/>
          </p:cNvSpPr>
          <p:nvPr/>
        </p:nvSpPr>
        <p:spPr bwMode="auto">
          <a:xfrm>
            <a:off x="4624184" y="1413338"/>
            <a:ext cx="603647" cy="377429"/>
          </a:xfrm>
          <a:prstGeom prst="rightArrow">
            <a:avLst>
              <a:gd name="adj1" fmla="val 50000"/>
              <a:gd name="adj2" fmla="val 37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48692" tIns="24346" rIns="48692" bIns="24346" anchor="ctr"/>
          <a:lstStyle/>
          <a:p>
            <a:pPr>
              <a:defRPr/>
            </a:pPr>
            <a:endParaRPr lang="ru-RU" sz="12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" name="AutoShape 35"/>
          <p:cNvSpPr>
            <a:spLocks noChangeArrowheads="1"/>
          </p:cNvSpPr>
          <p:nvPr/>
        </p:nvSpPr>
        <p:spPr bwMode="auto">
          <a:xfrm>
            <a:off x="1958497" y="1383506"/>
            <a:ext cx="603647" cy="377429"/>
          </a:xfrm>
          <a:prstGeom prst="rightArrow">
            <a:avLst>
              <a:gd name="adj1" fmla="val 50000"/>
              <a:gd name="adj2" fmla="val 37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48692" tIns="24346" rIns="48692" bIns="24346" anchor="ctr"/>
          <a:lstStyle/>
          <a:p>
            <a:pPr>
              <a:defRPr/>
            </a:pPr>
            <a:endParaRPr lang="ru-RU" sz="12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13151" y="1188450"/>
            <a:ext cx="1835944" cy="9327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8692" tIns="24346" rIns="48692" bIns="24346"/>
          <a:lstStyle/>
          <a:p>
            <a:pPr algn="ctr">
              <a:defRPr/>
            </a:pPr>
            <a:r>
              <a:rPr lang="ru-RU" sz="1200" b="1" dirty="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  Муниципальное </a:t>
            </a:r>
            <a: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образование</a:t>
            </a:r>
            <a:b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</a:br>
            <a: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принимает </a:t>
            </a:r>
            <a:r>
              <a:rPr lang="ru-RU" sz="1200" b="1" dirty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решение об участии в проекте</a:t>
            </a:r>
            <a:endParaRPr lang="ru-RU" sz="1200" dirty="0">
              <a:solidFill>
                <a:srgbClr val="C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7" name="AutoShape 35"/>
          <p:cNvSpPr>
            <a:spLocks noChangeArrowheads="1"/>
          </p:cNvSpPr>
          <p:nvPr/>
        </p:nvSpPr>
        <p:spPr bwMode="auto">
          <a:xfrm>
            <a:off x="1966328" y="2460715"/>
            <a:ext cx="603647" cy="377428"/>
          </a:xfrm>
          <a:prstGeom prst="rightArrow">
            <a:avLst>
              <a:gd name="adj1" fmla="val 50000"/>
              <a:gd name="adj2" fmla="val 37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48692" tIns="24346" rIns="48692" bIns="24346" anchor="ctr"/>
          <a:lstStyle/>
          <a:p>
            <a:pPr>
              <a:defRPr/>
            </a:pPr>
            <a:endParaRPr lang="ru-RU" sz="12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1" name="AutoShape 35"/>
          <p:cNvSpPr>
            <a:spLocks noChangeArrowheads="1"/>
          </p:cNvSpPr>
          <p:nvPr/>
        </p:nvSpPr>
        <p:spPr bwMode="auto">
          <a:xfrm rot="5400000" flipH="1">
            <a:off x="706001" y="3488584"/>
            <a:ext cx="500042" cy="442913"/>
          </a:xfrm>
          <a:prstGeom prst="rightArrow">
            <a:avLst>
              <a:gd name="adj1" fmla="val 50000"/>
              <a:gd name="adj2" fmla="val 37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8692" tIns="24346" rIns="48692" bIns="24346" anchor="ctr"/>
          <a:lstStyle/>
          <a:p>
            <a:pPr>
              <a:defRPr/>
            </a:pPr>
            <a:endParaRPr lang="ru-RU" sz="135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0" name="AutoShape 35"/>
          <p:cNvSpPr>
            <a:spLocks noChangeArrowheads="1"/>
          </p:cNvSpPr>
          <p:nvPr/>
        </p:nvSpPr>
        <p:spPr bwMode="auto">
          <a:xfrm flipH="1">
            <a:off x="1903131" y="4136788"/>
            <a:ext cx="650759" cy="442913"/>
          </a:xfrm>
          <a:prstGeom prst="rightArrow">
            <a:avLst>
              <a:gd name="adj1" fmla="val 50000"/>
              <a:gd name="adj2" fmla="val 37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8692" tIns="24346" rIns="48692" bIns="24346" anchor="ctr"/>
          <a:lstStyle/>
          <a:p>
            <a:pPr>
              <a:defRPr/>
            </a:pPr>
            <a:endParaRPr lang="ru-RU" sz="135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" name="AutoShape 35"/>
          <p:cNvSpPr>
            <a:spLocks noChangeArrowheads="1"/>
          </p:cNvSpPr>
          <p:nvPr/>
        </p:nvSpPr>
        <p:spPr bwMode="auto">
          <a:xfrm rot="5400000">
            <a:off x="5790511" y="3341994"/>
            <a:ext cx="621765" cy="377428"/>
          </a:xfrm>
          <a:prstGeom prst="rightArrow">
            <a:avLst>
              <a:gd name="adj1" fmla="val 50000"/>
              <a:gd name="adj2" fmla="val 37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48692" tIns="24346" rIns="48692" bIns="24346" anchor="ctr"/>
          <a:lstStyle/>
          <a:p>
            <a:pPr>
              <a:defRPr/>
            </a:pPr>
            <a:endParaRPr lang="ru-RU" sz="12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9" name="Заголовок 6"/>
          <p:cNvSpPr txBox="1">
            <a:spLocks/>
          </p:cNvSpPr>
          <p:nvPr/>
        </p:nvSpPr>
        <p:spPr bwMode="auto">
          <a:xfrm>
            <a:off x="5031582" y="-94059"/>
            <a:ext cx="3375422" cy="775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defRPr/>
            </a:pPr>
            <a:endParaRPr lang="ru-RU" sz="2100" b="1" kern="0" dirty="0">
              <a:solidFill>
                <a:srgbClr val="002060"/>
              </a:solidFill>
              <a:ea typeface="+mj-ea"/>
              <a:cs typeface="Tahoma" pitchFamily="34" charset="0"/>
            </a:endParaRP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2571546" y="1161851"/>
            <a:ext cx="2052638" cy="9593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8692" tIns="24346" rIns="48692" bIns="24346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     Сход граждан </a:t>
            </a:r>
            <a: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определяет </a:t>
            </a:r>
            <a:b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</a:br>
            <a: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приоритетные для населения проблемы и местный вклад </a:t>
            </a:r>
            <a:endParaRPr lang="ru-RU" sz="1200" dirty="0">
              <a:solidFill>
                <a:srgbClr val="000066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5239059" y="1068163"/>
            <a:ext cx="1599279" cy="2151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8692" tIns="24346" rIns="48692" bIns="24346"/>
          <a:lstStyle/>
          <a:p>
            <a:pPr algn="ctr">
              <a:defRPr/>
            </a:pPr>
            <a:r>
              <a:rPr lang="ru-RU" sz="1350" b="1" dirty="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    </a:t>
            </a:r>
            <a:r>
              <a:rPr lang="ru-RU" sz="1350" b="1" dirty="0" err="1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Админист</a:t>
            </a:r>
            <a:r>
              <a:rPr lang="ru-RU" sz="1350" b="1" dirty="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-</a:t>
            </a:r>
          </a:p>
          <a:p>
            <a:pPr algn="ctr">
              <a:defRPr/>
            </a:pPr>
            <a:r>
              <a:rPr lang="ru-RU" sz="1350" b="1" dirty="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рация муниципального </a:t>
            </a:r>
            <a:r>
              <a:rPr lang="ru-RU" sz="135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образования совместно с инициативной группой граждан готовят и подают </a:t>
            </a:r>
            <a:r>
              <a:rPr lang="ru-RU" sz="1350" b="1" dirty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заявку на конкурс</a:t>
            </a:r>
            <a:endParaRPr lang="ru-RU" sz="1350" dirty="0">
              <a:solidFill>
                <a:srgbClr val="C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5330959" y="3851672"/>
            <a:ext cx="1350169" cy="11120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8692" tIns="24346" rIns="48692" bIns="24346"/>
          <a:lstStyle/>
          <a:p>
            <a:pPr algn="ctr">
              <a:defRPr/>
            </a:pPr>
            <a:r>
              <a:rPr lang="ru-RU" sz="135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     Конкурсная комиссия </a:t>
            </a:r>
            <a:br>
              <a:rPr lang="ru-RU" sz="135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</a:br>
            <a:r>
              <a:rPr lang="ru-RU" sz="135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проводит </a:t>
            </a:r>
            <a:r>
              <a:rPr lang="ru-RU" sz="1350" b="1" dirty="0">
                <a:solidFill>
                  <a:srgbClr val="FF0000"/>
                </a:solidFill>
                <a:ea typeface="ＭＳ Ｐゴシック" pitchFamily="34" charset="-128"/>
                <a:cs typeface="Arial" pitchFamily="34" charset="0"/>
              </a:rPr>
              <a:t>конкурсный отбор</a:t>
            </a:r>
            <a:r>
              <a:rPr lang="ru-RU" sz="135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 заявок </a:t>
            </a:r>
            <a:endParaRPr lang="ru-RU" sz="1350" dirty="0">
              <a:solidFill>
                <a:srgbClr val="000066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93605" y="3851672"/>
            <a:ext cx="1835944" cy="11120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8692" tIns="24346" rIns="48692" bIns="24346"/>
          <a:lstStyle/>
          <a:p>
            <a:pPr algn="ctr">
              <a:defRPr/>
            </a:pPr>
            <a:endParaRPr lang="ru-RU" sz="1200" b="1" dirty="0">
              <a:solidFill>
                <a:srgbClr val="000066"/>
              </a:solidFill>
              <a:ea typeface="ＭＳ Ｐゴシック" pitchFamily="34" charset="-128"/>
              <a:cs typeface="Arial" pitchFamily="34" charset="0"/>
            </a:endParaRPr>
          </a:p>
          <a:p>
            <a:pPr algn="ctr">
              <a:defRPr/>
            </a:pPr>
            <a: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   Заключается </a:t>
            </a:r>
            <a:r>
              <a:rPr lang="ru-RU" sz="1200" b="1" dirty="0">
                <a:solidFill>
                  <a:srgbClr val="FF0000"/>
                </a:solidFill>
                <a:ea typeface="ＭＳ Ｐゴシック" pitchFamily="34" charset="-128"/>
                <a:cs typeface="Arial" pitchFamily="34" charset="0"/>
              </a:rPr>
              <a:t>соглашение</a:t>
            </a:r>
            <a:endParaRPr lang="ru-RU" sz="1200" dirty="0">
              <a:solidFill>
                <a:srgbClr val="000066"/>
              </a:solidFill>
              <a:ea typeface="ＭＳ Ｐゴシック" pitchFamily="34" charset="-128"/>
              <a:cs typeface="Arial" pitchFamily="34" charset="0"/>
            </a:endParaRPr>
          </a:p>
          <a:p>
            <a:pPr algn="ctr">
              <a:defRPr/>
            </a:pPr>
            <a:r>
              <a:rPr lang="ru-RU" sz="1200" b="1" spc="-23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между муниципальным </a:t>
            </a:r>
            <a: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образованием и ГРБС</a:t>
            </a:r>
          </a:p>
        </p:txBody>
      </p:sp>
      <p:sp>
        <p:nvSpPr>
          <p:cNvPr id="22" name="Text Box 33"/>
          <p:cNvSpPr txBox="1">
            <a:spLocks noChangeArrowheads="1"/>
          </p:cNvSpPr>
          <p:nvPr/>
        </p:nvSpPr>
        <p:spPr bwMode="auto">
          <a:xfrm>
            <a:off x="103909" y="2222432"/>
            <a:ext cx="1835944" cy="123758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8692" tIns="24346" rIns="48692" bIns="24346"/>
          <a:lstStyle/>
          <a:p>
            <a:pPr algn="ctr">
              <a:defRPr/>
            </a:pPr>
            <a:r>
              <a:rPr lang="ru-RU" sz="1275" b="1" dirty="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  Муниципальное образование </a:t>
            </a:r>
            <a:r>
              <a:rPr lang="ru-RU" sz="1275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проводит конкурс на </a:t>
            </a:r>
            <a:r>
              <a:rPr lang="ru-RU" sz="1275" b="1" dirty="0">
                <a:solidFill>
                  <a:srgbClr val="FF0000"/>
                </a:solidFill>
                <a:ea typeface="ＭＳ Ｐゴシック" pitchFamily="34" charset="-128"/>
                <a:cs typeface="Arial" pitchFamily="34" charset="0"/>
              </a:rPr>
              <a:t>определение подрядчика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537261" y="3659981"/>
            <a:ext cx="2052638" cy="12964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8692" tIns="24346" rIns="48692" bIns="24346"/>
          <a:lstStyle/>
          <a:p>
            <a:pPr algn="ctr">
              <a:defRPr/>
            </a:pPr>
            <a: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        Перечень </a:t>
            </a:r>
            <a:r>
              <a:rPr lang="ru-RU" sz="1200" b="1" dirty="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                    отобранных </a:t>
            </a:r>
            <a: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заявок выносится на </a:t>
            </a:r>
            <a:r>
              <a:rPr lang="ru-RU" sz="1200" b="1" dirty="0">
                <a:solidFill>
                  <a:srgbClr val="FF0000"/>
                </a:solidFill>
                <a:ea typeface="ＭＳ Ｐゴシック" pitchFamily="34" charset="-128"/>
                <a:cs typeface="Arial" pitchFamily="34" charset="0"/>
              </a:rPr>
              <a:t>утверждение </a:t>
            </a:r>
            <a:br>
              <a:rPr lang="ru-RU" sz="1200" b="1" dirty="0">
                <a:solidFill>
                  <a:srgbClr val="FF0000"/>
                </a:solidFill>
                <a:ea typeface="ＭＳ Ｐゴシック" pitchFamily="34" charset="-128"/>
                <a:cs typeface="Arial" pitchFamily="34" charset="0"/>
              </a:rPr>
            </a:br>
            <a:r>
              <a:rPr lang="ru-RU" sz="1200" b="1" dirty="0">
                <a:solidFill>
                  <a:srgbClr val="FF0000"/>
                </a:solidFill>
                <a:ea typeface="ＭＳ Ｐゴシック" pitchFamily="34" charset="-128"/>
                <a:cs typeface="Arial" pitchFamily="34" charset="0"/>
              </a:rPr>
              <a:t>Правительству области</a:t>
            </a:r>
            <a:r>
              <a:rPr lang="ru-RU" sz="1200" b="1" dirty="0">
                <a:solidFill>
                  <a:schemeClr val="bg1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для </a:t>
            </a:r>
            <a:r>
              <a:rPr lang="ru-RU" sz="1200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выделения средств из областного </a:t>
            </a:r>
            <a:r>
              <a:rPr lang="ru-RU" sz="1200" b="1" dirty="0" smtClean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бюджета</a:t>
            </a:r>
            <a:endParaRPr lang="ru-RU" sz="1200" dirty="0">
              <a:solidFill>
                <a:srgbClr val="000066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2556212" y="2222432"/>
            <a:ext cx="2052638" cy="123758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8692" tIns="24346" rIns="48692" bIns="24346"/>
          <a:lstStyle/>
          <a:p>
            <a:pPr algn="ctr">
              <a:defRPr/>
            </a:pPr>
            <a:r>
              <a:rPr lang="ru-RU" sz="1275" b="1" dirty="0">
                <a:solidFill>
                  <a:srgbClr val="C00000"/>
                </a:solidFill>
                <a:ea typeface="ＭＳ Ｐゴシック" pitchFamily="34" charset="-128"/>
                <a:cs typeface="Arial" pitchFamily="34" charset="0"/>
              </a:rPr>
              <a:t>       Реализация  проектов </a:t>
            </a:r>
            <a:r>
              <a:rPr lang="ru-RU" sz="1275" b="1" dirty="0">
                <a:solidFill>
                  <a:srgbClr val="000066"/>
                </a:solidFill>
                <a:ea typeface="ＭＳ Ｐゴシック" pitchFamily="34" charset="-128"/>
                <a:cs typeface="Arial" pitchFamily="34" charset="0"/>
              </a:rPr>
              <a:t>и мониторинг качества выполняемых работ со стороны населения и органов власти</a:t>
            </a:r>
            <a:endParaRPr lang="ru-RU" sz="1275" dirty="0">
              <a:solidFill>
                <a:srgbClr val="000066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683568" y="58154"/>
            <a:ext cx="6984776" cy="7864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68580" tIns="34290" rIns="68580" bIns="3429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Схема реализации проектов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инициативного </a:t>
            </a:r>
            <a:r>
              <a:rPr lang="ru-RU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бюджетирования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осуществлении конкурсного отбора на областном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4054" y="1188450"/>
            <a:ext cx="324129" cy="3000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75364" y="1154930"/>
            <a:ext cx="298616" cy="3000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39059" y="1077508"/>
            <a:ext cx="324129" cy="3000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49377" y="3861903"/>
            <a:ext cx="251965" cy="3000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56212" y="3680638"/>
            <a:ext cx="317768" cy="3000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6317" y="3861903"/>
            <a:ext cx="317768" cy="3000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3152" y="2222432"/>
            <a:ext cx="300934" cy="2462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61697" y="2210694"/>
            <a:ext cx="317768" cy="3000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xmlns="" val="58547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55576" y="65180"/>
            <a:ext cx="6264696" cy="85725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Перечень документов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участия в конкурсном отборе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41713" y="1882228"/>
            <a:ext cx="5777447" cy="6120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собрания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граждан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определению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395536" y="1215499"/>
            <a:ext cx="687590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41713" y="3340464"/>
            <a:ext cx="5777447" cy="6120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Обязательство муниципального образования 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финансированию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проекта</a:t>
            </a: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395536" y="2638386"/>
            <a:ext cx="694326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41713" y="4042542"/>
            <a:ext cx="5777447" cy="6120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Гарантийные письма от организаций и других внебюджетных источников</a:t>
            </a: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395536" y="3340464"/>
            <a:ext cx="693431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41713" y="1166670"/>
            <a:ext cx="5777447" cy="6120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Заявка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участия в конкурсном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отборе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395536" y="4042542"/>
            <a:ext cx="696807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1713" y="2590496"/>
            <a:ext cx="5777447" cy="6120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собрания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граждан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определению параметров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395536" y="1929956"/>
            <a:ext cx="693431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право с вырезом 15"/>
          <p:cNvSpPr/>
          <p:nvPr/>
        </p:nvSpPr>
        <p:spPr>
          <a:xfrm>
            <a:off x="395536" y="1236615"/>
            <a:ext cx="687590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2476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76256" y="4811046"/>
            <a:ext cx="2133600" cy="273844"/>
          </a:xfrm>
        </p:spPr>
        <p:txBody>
          <a:bodyPr/>
          <a:lstStyle/>
          <a:p>
            <a:fld id="{D4CB8345-EC9A-4631-8DA7-0545DFA1DCB4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99592" y="-17497"/>
            <a:ext cx="6421290" cy="85725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Перечень документов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участия в конкурсном отборе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35872" y="1052904"/>
            <a:ext cx="6065696" cy="6120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Копии документов, подтверждающие объем необходимых работ и услуг в рамках реализации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378999" y="1175406"/>
            <a:ext cx="710863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35872" y="2381247"/>
            <a:ext cx="6065696" cy="78152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Копии документов, подтверждающих право собственности сельского поселения на объект общественной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инфраструктуры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378998" y="2553748"/>
            <a:ext cx="717599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42608" y="3226693"/>
            <a:ext cx="6058960" cy="56090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Копии информационных материалов, подтверждающие привлечение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СМИ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373157" y="3197227"/>
            <a:ext cx="716704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42608" y="3851512"/>
            <a:ext cx="6065696" cy="77340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Фотографии, свидетельствующие о неудовлетворительном состоянии объекта, предлагаемого для реализации в рамках проекта</a:t>
            </a:r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385734" y="3896518"/>
            <a:ext cx="710863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42608" y="1754323"/>
            <a:ext cx="6065696" cy="5686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Копии положительного заключения государственной экспертизы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378999" y="1889863"/>
            <a:ext cx="716704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49344" y="4683211"/>
            <a:ext cx="6058960" cy="34338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Опись представленных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право с вырезом 18"/>
          <p:cNvSpPr/>
          <p:nvPr/>
        </p:nvSpPr>
        <p:spPr>
          <a:xfrm>
            <a:off x="385734" y="4529237"/>
            <a:ext cx="710863" cy="522058"/>
          </a:xfrm>
          <a:prstGeom prst="notch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190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2858"/>
            <a:ext cx="7704856" cy="64294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конкурсному отбору допускаются объекты общественной инфраструктуры: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8345-EC9A-4631-8DA7-0545DFA1DCB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3004" y="1608491"/>
            <a:ext cx="2512257" cy="35719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Игровые</a:t>
            </a: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площадки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53269" y="1608491"/>
            <a:ext cx="2592289" cy="3571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Автомобильные дороги</a:t>
            </a:r>
            <a:endParaRPr lang="ru-RU" sz="1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81046" y="1608491"/>
            <a:ext cx="2514847" cy="3571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Объекты культуры</a:t>
            </a:r>
            <a:endParaRPr lang="ru-RU" sz="1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5527" y="2925696"/>
            <a:ext cx="2509734" cy="6516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Объекты физической культуры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38900" y="2182972"/>
            <a:ext cx="2486362" cy="5715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Места массового отдыха населения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754295" y="2160942"/>
            <a:ext cx="2592288" cy="59353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Объекты библиотечного обслуживания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754295" y="2925696"/>
            <a:ext cx="2592289" cy="6649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Места захоронения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475616" y="2104101"/>
            <a:ext cx="2520277" cy="6233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Объекты культурного наследия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481046" y="2924373"/>
            <a:ext cx="2514847" cy="66626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smtClean="0">
                <a:solidFill>
                  <a:schemeClr val="tx1"/>
                </a:solidFill>
              </a:rPr>
              <a:t>Объекты для обеспечения жителей услугами бытового обслуживания</a:t>
            </a:r>
            <a:endParaRPr lang="ru-RU" sz="130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67254" y="3964082"/>
            <a:ext cx="2775322" cy="6106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Объекты </a:t>
            </a:r>
            <a:r>
              <a:rPr lang="ru-RU" sz="1400" dirty="0" err="1" smtClean="0">
                <a:solidFill>
                  <a:schemeClr val="tx1"/>
                </a:solidFill>
              </a:rPr>
              <a:t>электро</a:t>
            </a:r>
            <a:r>
              <a:rPr lang="ru-RU" sz="1400" dirty="0" smtClean="0">
                <a:solidFill>
                  <a:schemeClr val="tx1"/>
                </a:solidFill>
              </a:rPr>
              <a:t>-, тепло-, </a:t>
            </a:r>
            <a:r>
              <a:rPr lang="ru-RU" sz="1400" dirty="0" err="1" smtClean="0">
                <a:solidFill>
                  <a:schemeClr val="tx1"/>
                </a:solidFill>
              </a:rPr>
              <a:t>газо</a:t>
            </a:r>
            <a:r>
              <a:rPr lang="ru-RU" sz="1400" dirty="0" smtClean="0">
                <a:solidFill>
                  <a:schemeClr val="tx1"/>
                </a:solidFill>
              </a:rPr>
              <a:t>-, водоснабжения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71600" y="4011910"/>
            <a:ext cx="2448272" cy="51501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smtClean="0">
                <a:solidFill>
                  <a:schemeClr val="tx1"/>
                </a:solidFill>
              </a:rPr>
              <a:t>Объекты благоустройства</a:t>
            </a:r>
            <a:endParaRPr lang="ru-RU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381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2981</TotalTime>
  <Words>393</Words>
  <Application>Microsoft Office PowerPoint</Application>
  <PresentationFormat>Экран (16:9)</PresentationFormat>
  <Paragraphs>91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Грань</vt:lpstr>
      <vt:lpstr>О реализации проекта «Инициативное бюджетирование на территории муниципального образования Красночабанский сельсовет»  ИНИЦИАТИВА – путь к успеху!   </vt:lpstr>
      <vt:lpstr>Слайд 2</vt:lpstr>
      <vt:lpstr>Организатор конкурсного отбора –  министерство финансов Оренбургской области осуществляет:</vt:lpstr>
      <vt:lpstr>Слайд 4</vt:lpstr>
      <vt:lpstr>Слайд 5</vt:lpstr>
      <vt:lpstr>Слайд 6</vt:lpstr>
      <vt:lpstr>Слайд 7</vt:lpstr>
      <vt:lpstr>К конкурсному отбору допускаются объекты общественной инфраструктуры: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buh10</dc:creator>
  <cp:lastModifiedBy>specialist</cp:lastModifiedBy>
  <cp:revision>195</cp:revision>
  <dcterms:created xsi:type="dcterms:W3CDTF">2016-08-16T07:54:00Z</dcterms:created>
  <dcterms:modified xsi:type="dcterms:W3CDTF">2020-09-03T10:55:07Z</dcterms:modified>
</cp:coreProperties>
</file>